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ON Catherine ADC" initials="MCA" lastIdx="1" clrIdx="0">
    <p:extLst>
      <p:ext uri="{19B8F6BF-5375-455C-9EA6-DF929625EA0E}">
        <p15:presenceInfo xmlns:p15="http://schemas.microsoft.com/office/powerpoint/2012/main" userId="S-1-5-21-2255225037-4143705525-1198626713-661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381" y="7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49CA7-6A1A-4B6C-95E3-C29053EB147B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636BC-0A08-4DC0-89B0-B4182925A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169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>
          <a:xfrm>
            <a:off x="679768" y="4777195"/>
            <a:ext cx="5438140" cy="4379161"/>
          </a:xfrm>
        </p:spPr>
        <p:txBody>
          <a:bodyPr/>
          <a:lstStyle/>
          <a:p>
            <a:pPr algn="just"/>
            <a:r>
              <a:rPr lang="fr-FR" dirty="0" smtClean="0"/>
              <a:t>La MRV-DSI </a:t>
            </a:r>
            <a:r>
              <a:rPr lang="fr-FR" u="sng" dirty="0" smtClean="0"/>
              <a:t>remplace</a:t>
            </a:r>
            <a:r>
              <a:rPr lang="fr-FR" dirty="0" smtClean="0"/>
              <a:t> la MSMV ; aucune MSMV ne peut désormais être attribuée.</a:t>
            </a:r>
          </a:p>
          <a:p>
            <a:pPr algn="just"/>
            <a:r>
              <a:rPr lang="fr-FR" dirty="0" smtClean="0"/>
              <a:t>Elle sera attribuée soit à l’ancienneté, soit au nombre de jours de travail effectif (la première condition remplie au 31 décembre permet au réserviste d’être proposable au titre de l’année suivante.</a:t>
            </a:r>
          </a:p>
          <a:p>
            <a:pPr algn="just"/>
            <a:r>
              <a:rPr lang="fr-FR" dirty="0" smtClean="0"/>
              <a:t>Les propositions à titre exceptionnel ne concernent que les réservistes et les honoraires et un rapport détaillé sera demandé.</a:t>
            </a:r>
          </a:p>
          <a:p>
            <a:pPr algn="just"/>
            <a:r>
              <a:rPr lang="fr-FR" dirty="0" smtClean="0"/>
              <a:t>L’agrafe « partenaire de la garde nationale » est attribuée par la ministre à l’échelon or uniquement au profit des employeurs favorisant l’engagement dans la réserve (exemple : SNCF).</a:t>
            </a:r>
          </a:p>
          <a:p>
            <a:pPr algn="just"/>
            <a:r>
              <a:rPr lang="fr-FR" dirty="0" smtClean="0"/>
              <a:t>L’accès à un échelon peut être direct sans condition de détention de l’échelon précédent.</a:t>
            </a:r>
          </a:p>
          <a:p>
            <a:pPr algn="just"/>
            <a:r>
              <a:rPr lang="fr-FR" dirty="0" smtClean="0"/>
              <a:t>L’attribution de la MRV-DSI n’est pas bloquante vis-à-vis des autres décorations (LH, MM, ONM, MDN, MJSEA, AERO, etc.).</a:t>
            </a:r>
          </a:p>
          <a:p>
            <a:pPr algn="just"/>
            <a:r>
              <a:rPr lang="fr-FR" dirty="0" smtClean="0"/>
              <a:t>Le personnel titulaire de la MSMV OR ne sera donc jamais éligible à la MRV-DSI (services et mérites déjà récompensés).</a:t>
            </a:r>
          </a:p>
          <a:p>
            <a:pPr algn="just"/>
            <a:r>
              <a:rPr lang="fr-FR" dirty="0" smtClean="0"/>
              <a:t>Mise en œuvre dès la publication du guide de la sous-direction des cabinets (SDC).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636BC-0A08-4DC0-89B0-B4182925A2FD}" type="slidenum">
              <a:rPr lang="fr-FR" smtClean="0"/>
              <a:t>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119015" y="432487"/>
            <a:ext cx="4559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Fiche explicative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829155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636BC-0A08-4DC0-89B0-B4182925A2F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53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04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05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16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00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99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78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1884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7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88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39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811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643A9-A7FD-4282-864A-BF17931695F4}" type="datetimeFigureOut">
              <a:rPr lang="fr-FR" smtClean="0"/>
              <a:t>07/06/2021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3E75B-BC80-4E32-BCB0-BA5CC6CFF1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60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1522" y="101689"/>
            <a:ext cx="9657805" cy="1088572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000FF"/>
                </a:solidFill>
              </a:rPr>
              <a:t>Médaille des réservistes volontaires de défense </a:t>
            </a:r>
            <a:r>
              <a:rPr lang="fr-FR" sz="3200" b="1" dirty="0" smtClean="0">
                <a:solidFill>
                  <a:srgbClr val="0000FF"/>
                </a:solidFill>
              </a:rPr>
              <a:t/>
            </a:r>
            <a:br>
              <a:rPr lang="fr-FR" sz="3200" b="1" dirty="0" smtClean="0">
                <a:solidFill>
                  <a:srgbClr val="0000FF"/>
                </a:solidFill>
              </a:rPr>
            </a:br>
            <a:r>
              <a:rPr lang="fr-FR" sz="3200" b="1" dirty="0" smtClean="0">
                <a:solidFill>
                  <a:srgbClr val="0000FF"/>
                </a:solidFill>
              </a:rPr>
              <a:t>et </a:t>
            </a:r>
            <a:r>
              <a:rPr lang="fr-FR" sz="3200" b="1" dirty="0" smtClean="0">
                <a:solidFill>
                  <a:srgbClr val="0000FF"/>
                </a:solidFill>
              </a:rPr>
              <a:t>de sécurité intérieure (MRV-DSI)</a:t>
            </a:r>
            <a:endParaRPr lang="fr-FR" sz="3200" b="1" dirty="0">
              <a:solidFill>
                <a:srgbClr val="0000FF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172891" y="1262744"/>
            <a:ext cx="6740435" cy="5233850"/>
          </a:xfrm>
        </p:spPr>
        <p:txBody>
          <a:bodyPr>
            <a:normAutofit lnSpcReduction="10000"/>
          </a:bodyPr>
          <a:lstStyle/>
          <a:p>
            <a:r>
              <a:rPr lang="fr-FR" sz="1800" dirty="0" smtClean="0"/>
              <a:t> Création par décret 2019-688 du 1</a:t>
            </a:r>
            <a:r>
              <a:rPr lang="fr-FR" sz="1800" baseline="30000" dirty="0" smtClean="0"/>
              <a:t>er</a:t>
            </a:r>
            <a:r>
              <a:rPr lang="fr-FR" sz="1800" dirty="0" smtClean="0"/>
              <a:t> juillet 2019</a:t>
            </a:r>
          </a:p>
          <a:p>
            <a:r>
              <a:rPr lang="fr-FR" sz="1800" dirty="0" smtClean="0"/>
              <a:t>Entré en vigueur le 04 juillet 2019</a:t>
            </a:r>
          </a:p>
          <a:p>
            <a:pPr marL="342900" indent="-342900" algn="just">
              <a:buFontTx/>
              <a:buChar char="-"/>
            </a:pPr>
            <a:r>
              <a:rPr lang="fr-FR" sz="1800" dirty="0" smtClean="0"/>
              <a:t>attribution </a:t>
            </a:r>
            <a:r>
              <a:rPr lang="fr-FR" sz="1800" dirty="0" smtClean="0"/>
              <a:t>dès la 1</a:t>
            </a:r>
            <a:r>
              <a:rPr lang="fr-FR" sz="1800" baseline="30000" dirty="0" smtClean="0"/>
              <a:t>ère</a:t>
            </a:r>
            <a:r>
              <a:rPr lang="fr-FR" sz="1800" dirty="0" smtClean="0"/>
              <a:t> des deux conditions remplie (ancienneté totale sous ESR ou agrément citoyen ou cumul jours d’activités depuis le 04 juillet 2019). Conditions réunies au 31/12/A-1 et sans condition de détention de l’échelon précédent</a:t>
            </a:r>
            <a:r>
              <a:rPr lang="fr-FR" sz="1800" dirty="0" smtClean="0"/>
              <a:t>. Attribution </a:t>
            </a:r>
            <a:r>
              <a:rPr lang="fr-FR" sz="1800" dirty="0" smtClean="0"/>
              <a:t>à la date de signature de la décision de </a:t>
            </a:r>
            <a:r>
              <a:rPr lang="fr-FR" sz="1800" dirty="0" smtClean="0"/>
              <a:t>l’autorité ;</a:t>
            </a:r>
            <a:endParaRPr lang="fr-FR" sz="1800" dirty="0" smtClean="0"/>
          </a:p>
          <a:p>
            <a:pPr marL="342900" indent="-342900" algn="just">
              <a:buFontTx/>
              <a:buChar char="-"/>
            </a:pPr>
            <a:r>
              <a:rPr lang="fr-FR" sz="1800" dirty="0" smtClean="0"/>
              <a:t>non </a:t>
            </a:r>
            <a:r>
              <a:rPr lang="fr-FR" sz="1800" dirty="0" smtClean="0"/>
              <a:t>bloquante avec les autres </a:t>
            </a:r>
            <a:r>
              <a:rPr lang="fr-FR" sz="1800" dirty="0" smtClean="0"/>
              <a:t>décorations ;</a:t>
            </a:r>
            <a:endParaRPr lang="fr-FR" sz="1800" dirty="0" smtClean="0"/>
          </a:p>
          <a:p>
            <a:pPr marL="342900" indent="-342900" algn="just">
              <a:buFontTx/>
              <a:buChar char="-"/>
            </a:pPr>
            <a:r>
              <a:rPr lang="fr-FR" sz="1800" dirty="0" smtClean="0"/>
              <a:t>à </a:t>
            </a:r>
            <a:r>
              <a:rPr lang="fr-FR" sz="1800" dirty="0" smtClean="0"/>
              <a:t>titre NORMAL : RES </a:t>
            </a:r>
            <a:r>
              <a:rPr lang="fr-FR" sz="1800" dirty="0" smtClean="0"/>
              <a:t>OPS,RES citoyenne, </a:t>
            </a:r>
            <a:r>
              <a:rPr lang="fr-FR" sz="1800" dirty="0" smtClean="0"/>
              <a:t>agents </a:t>
            </a:r>
            <a:r>
              <a:rPr lang="fr-FR" sz="1800" dirty="0" smtClean="0"/>
              <a:t>publics ;</a:t>
            </a:r>
            <a:endParaRPr lang="fr-FR" sz="1800" dirty="0" smtClean="0"/>
          </a:p>
          <a:p>
            <a:pPr marL="342900" indent="-342900" algn="just">
              <a:buFontTx/>
              <a:buChar char="-"/>
            </a:pPr>
            <a:r>
              <a:rPr lang="fr-FR" sz="1800" dirty="0" smtClean="0"/>
              <a:t>à </a:t>
            </a:r>
            <a:r>
              <a:rPr lang="fr-FR" sz="1800" dirty="0" smtClean="0"/>
              <a:t>titre EXCEPTIONNEL : RES </a:t>
            </a:r>
            <a:r>
              <a:rPr lang="fr-FR" sz="1800" dirty="0" smtClean="0"/>
              <a:t>OPS, RES </a:t>
            </a:r>
            <a:r>
              <a:rPr lang="fr-FR" sz="1800" dirty="0" smtClean="0"/>
              <a:t>citoyenne </a:t>
            </a:r>
            <a:r>
              <a:rPr lang="fr-FR" sz="1800" dirty="0" smtClean="0"/>
              <a:t>uniquement ;</a:t>
            </a:r>
            <a:endParaRPr lang="fr-FR" sz="1800" dirty="0" smtClean="0"/>
          </a:p>
          <a:p>
            <a:pPr marL="342900" indent="-342900" algn="just">
              <a:buFontTx/>
              <a:buChar char="-"/>
            </a:pPr>
            <a:r>
              <a:rPr lang="fr-FR" sz="1800" dirty="0" smtClean="0"/>
              <a:t>la </a:t>
            </a:r>
            <a:r>
              <a:rPr lang="fr-FR" sz="1800" dirty="0" smtClean="0"/>
              <a:t>MRV-DSI se substitue à la MSMV pour les échelons </a:t>
            </a:r>
            <a:r>
              <a:rPr lang="fr-FR" sz="1800" dirty="0" smtClean="0"/>
              <a:t>supérieurs ;</a:t>
            </a:r>
            <a:endParaRPr lang="fr-FR" sz="1800" dirty="0" smtClean="0"/>
          </a:p>
          <a:p>
            <a:pPr marL="342900" indent="-342900" algn="just">
              <a:buFontTx/>
              <a:buChar char="-"/>
            </a:pPr>
            <a:r>
              <a:rPr lang="fr-FR" sz="1800" dirty="0" smtClean="0"/>
              <a:t>agrafe </a:t>
            </a:r>
            <a:r>
              <a:rPr lang="fr-FR" sz="1800" b="1" dirty="0" smtClean="0"/>
              <a:t>Garde nationale</a:t>
            </a:r>
            <a:r>
              <a:rPr lang="fr-FR" sz="1800" dirty="0" smtClean="0"/>
              <a:t> : réservistes </a:t>
            </a:r>
            <a:r>
              <a:rPr lang="fr-FR" sz="1800" dirty="0" smtClean="0"/>
              <a:t>opérationnels, agents </a:t>
            </a:r>
            <a:r>
              <a:rPr lang="fr-FR" sz="1800" dirty="0" smtClean="0"/>
              <a:t>publics (militaires </a:t>
            </a:r>
            <a:r>
              <a:rPr lang="fr-FR" sz="1800" dirty="0" smtClean="0"/>
              <a:t>d’active ou personnel </a:t>
            </a:r>
            <a:r>
              <a:rPr lang="fr-FR" sz="1800" dirty="0" smtClean="0"/>
              <a:t>civil des armées</a:t>
            </a:r>
            <a:r>
              <a:rPr lang="fr-FR" sz="1800" dirty="0" smtClean="0"/>
              <a:t>) ;</a:t>
            </a:r>
            <a:endParaRPr lang="fr-FR" sz="1800" dirty="0" smtClean="0"/>
          </a:p>
          <a:p>
            <a:pPr marL="342900" indent="-342900" algn="just">
              <a:buFontTx/>
              <a:buChar char="-"/>
            </a:pPr>
            <a:r>
              <a:rPr lang="fr-FR" sz="1800" dirty="0" smtClean="0"/>
              <a:t>agrafe </a:t>
            </a:r>
            <a:r>
              <a:rPr lang="fr-FR" sz="1800" b="1" dirty="0" smtClean="0"/>
              <a:t>Réserve citoyenne</a:t>
            </a:r>
            <a:r>
              <a:rPr lang="fr-FR" sz="1800" dirty="0" smtClean="0"/>
              <a:t> : pour les réservistes </a:t>
            </a:r>
            <a:r>
              <a:rPr lang="fr-FR" sz="1800" dirty="0" smtClean="0"/>
              <a:t>citoyens ;</a:t>
            </a:r>
            <a:endParaRPr lang="fr-FR" sz="1800" dirty="0" smtClean="0"/>
          </a:p>
          <a:p>
            <a:pPr marL="342900" indent="-342900" algn="just">
              <a:buFontTx/>
              <a:buChar char="-"/>
            </a:pPr>
            <a:r>
              <a:rPr lang="fr-FR" sz="1800" dirty="0" smtClean="0"/>
              <a:t>agrafe </a:t>
            </a:r>
            <a:r>
              <a:rPr lang="fr-FR" sz="1800" b="1" dirty="0" smtClean="0"/>
              <a:t>Partenaire de la garde nationale</a:t>
            </a:r>
            <a:r>
              <a:rPr lang="fr-FR" sz="1800" dirty="0" smtClean="0"/>
              <a:t> : réservé aux employeurs et attribuée par la ministre des armées </a:t>
            </a:r>
            <a:r>
              <a:rPr lang="fr-FR" sz="1800" dirty="0" smtClean="0"/>
              <a:t>uniquement ;</a:t>
            </a:r>
            <a:endParaRPr lang="fr-FR" sz="1800" dirty="0" smtClean="0"/>
          </a:p>
          <a:p>
            <a:pPr marL="342900" indent="-342900" algn="just">
              <a:buFontTx/>
              <a:buChar char="-"/>
            </a:pPr>
            <a:r>
              <a:rPr lang="fr-FR" sz="1800" dirty="0" smtClean="0"/>
              <a:t>diplômes </a:t>
            </a:r>
            <a:r>
              <a:rPr lang="fr-FR" sz="1800" dirty="0" smtClean="0"/>
              <a:t>en cours d’élaboration au Pôle graphique de Tulle.</a:t>
            </a:r>
          </a:p>
          <a:p>
            <a:pPr algn="l"/>
            <a:endParaRPr lang="fr-FR" sz="1800" dirty="0">
              <a:solidFill>
                <a:srgbClr val="FF000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12" y="1489166"/>
            <a:ext cx="5007428" cy="500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07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66195" y="43032"/>
            <a:ext cx="1652663" cy="474125"/>
          </a:xfrm>
        </p:spPr>
        <p:txBody>
          <a:bodyPr>
            <a:normAutofit fontScale="90000"/>
          </a:bodyPr>
          <a:lstStyle/>
          <a:p>
            <a:r>
              <a:rPr lang="fr-FR" sz="2800" b="1" dirty="0" smtClean="0"/>
              <a:t>Exemples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1314753" y="6197816"/>
            <a:ext cx="2338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MSMV bronze le 01/01/2019</a:t>
            </a:r>
            <a:endParaRPr lang="fr-FR" sz="1400" dirty="0"/>
          </a:p>
        </p:txBody>
      </p:sp>
      <p:grpSp>
        <p:nvGrpSpPr>
          <p:cNvPr id="47" name="Groupe 46"/>
          <p:cNvGrpSpPr/>
          <p:nvPr/>
        </p:nvGrpSpPr>
        <p:grpSpPr>
          <a:xfrm>
            <a:off x="490463" y="1090326"/>
            <a:ext cx="7309815" cy="338943"/>
            <a:chOff x="490462" y="1025674"/>
            <a:chExt cx="7030709" cy="338943"/>
          </a:xfrm>
        </p:grpSpPr>
        <p:sp>
          <p:nvSpPr>
            <p:cNvPr id="7" name="ZoneTexte 6"/>
            <p:cNvSpPr txBox="1"/>
            <p:nvPr/>
          </p:nvSpPr>
          <p:spPr>
            <a:xfrm>
              <a:off x="1435474" y="1056840"/>
              <a:ext cx="874728" cy="30777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1400" b="1" dirty="0" smtClean="0"/>
                <a:t>BRONZE</a:t>
              </a:r>
              <a:endParaRPr lang="fr-FR" sz="1400" b="1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467800" y="1025674"/>
              <a:ext cx="5053371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/>
                <a:t>e</a:t>
              </a:r>
              <a:r>
                <a:rPr lang="fr-FR" sz="1400" b="1" dirty="0" smtClean="0"/>
                <a:t>n 2020 </a:t>
              </a:r>
              <a:r>
                <a:rPr lang="fr-FR" sz="1400" b="1" dirty="0"/>
                <a:t>dès 37 jours d’activités (JA</a:t>
              </a:r>
              <a:r>
                <a:rPr lang="fr-FR" sz="1400" b="1" dirty="0" smtClean="0"/>
                <a:t>) au 31/12/2019.</a:t>
              </a:r>
              <a:endParaRPr lang="fr-FR" sz="1400" b="1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90462" y="1028881"/>
              <a:ext cx="113052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 smtClean="0"/>
                <a:t>MRV-DSI </a:t>
              </a:r>
              <a:endParaRPr lang="fr-FR" sz="1400" dirty="0"/>
            </a:p>
          </p:txBody>
        </p:sp>
      </p:grpSp>
      <p:grpSp>
        <p:nvGrpSpPr>
          <p:cNvPr id="48" name="Groupe 47"/>
          <p:cNvGrpSpPr/>
          <p:nvPr/>
        </p:nvGrpSpPr>
        <p:grpSpPr>
          <a:xfrm>
            <a:off x="485849" y="1450831"/>
            <a:ext cx="11009465" cy="315314"/>
            <a:chOff x="485849" y="1386179"/>
            <a:chExt cx="10551603" cy="315314"/>
          </a:xfrm>
        </p:grpSpPr>
        <p:sp>
          <p:nvSpPr>
            <p:cNvPr id="8" name="ZoneTexte 7"/>
            <p:cNvSpPr txBox="1"/>
            <p:nvPr/>
          </p:nvSpPr>
          <p:spPr>
            <a:xfrm>
              <a:off x="1428838" y="1389092"/>
              <a:ext cx="874729" cy="30777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/>
                <a:t>ARGENT</a:t>
              </a:r>
              <a:endParaRPr lang="fr-FR" sz="1400" b="1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2456874" y="1386179"/>
              <a:ext cx="858057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/>
                <a:t>e</a:t>
              </a:r>
              <a:r>
                <a:rPr lang="fr-FR" sz="1400" b="1" dirty="0" smtClean="0"/>
                <a:t>n 2021 </a:t>
              </a:r>
              <a:r>
                <a:rPr lang="fr-FR" sz="1400" b="1" dirty="0"/>
                <a:t>si 185 JA le 31/12/2020 </a:t>
              </a:r>
              <a:r>
                <a:rPr lang="fr-FR" sz="1400" b="1" dirty="0" smtClean="0"/>
                <a:t>(impossible pour 2020 car uniquement </a:t>
              </a:r>
              <a:r>
                <a:rPr lang="fr-FR" sz="1400" b="1" dirty="0"/>
                <a:t>181 </a:t>
              </a:r>
              <a:r>
                <a:rPr lang="fr-FR" sz="1400" b="1" dirty="0" smtClean="0"/>
                <a:t>jours de </a:t>
              </a:r>
              <a:r>
                <a:rPr lang="fr-FR" sz="1400" b="1" dirty="0"/>
                <a:t>disponibles</a:t>
              </a:r>
              <a:r>
                <a:rPr lang="fr-FR" sz="1400" b="1" dirty="0" smtClean="0"/>
                <a:t>).</a:t>
              </a:r>
              <a:endParaRPr lang="fr-FR" sz="1400" b="1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485849" y="1393716"/>
              <a:ext cx="113052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 smtClean="0"/>
                <a:t>MRV-DSI </a:t>
              </a:r>
              <a:endParaRPr lang="fr-FR" sz="1400" dirty="0"/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490473" y="1811584"/>
            <a:ext cx="5535858" cy="324943"/>
            <a:chOff x="490473" y="1746932"/>
            <a:chExt cx="5300731" cy="324943"/>
          </a:xfrm>
        </p:grpSpPr>
        <p:sp>
          <p:nvSpPr>
            <p:cNvPr id="9" name="ZoneTexte 8"/>
            <p:cNvSpPr txBox="1"/>
            <p:nvPr/>
          </p:nvSpPr>
          <p:spPr>
            <a:xfrm>
              <a:off x="1427355" y="1746932"/>
              <a:ext cx="874729" cy="3077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/>
                <a:t>OR</a:t>
              </a:r>
              <a:endParaRPr lang="fr-FR" sz="1400" b="1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2456877" y="1752713"/>
              <a:ext cx="3334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/>
                <a:t>possible à partir de 2022 </a:t>
              </a:r>
              <a:r>
                <a:rPr lang="fr-FR" sz="1400" b="1" dirty="0" smtClean="0"/>
                <a:t>minimum si 370 JA.</a:t>
              </a:r>
              <a:endParaRPr lang="fr-FR" sz="1400" b="1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490473" y="1764098"/>
              <a:ext cx="113052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 smtClean="0"/>
                <a:t>MRV-DSI </a:t>
              </a:r>
              <a:endParaRPr lang="fr-FR" sz="1400" dirty="0"/>
            </a:p>
          </p:txBody>
        </p:sp>
      </p:grpSp>
      <p:grpSp>
        <p:nvGrpSpPr>
          <p:cNvPr id="73" name="Groupe 72"/>
          <p:cNvGrpSpPr/>
          <p:nvPr/>
        </p:nvGrpSpPr>
        <p:grpSpPr>
          <a:xfrm>
            <a:off x="939338" y="3022092"/>
            <a:ext cx="6710277" cy="309759"/>
            <a:chOff x="939339" y="3022092"/>
            <a:chExt cx="6218092" cy="309759"/>
          </a:xfrm>
        </p:grpSpPr>
        <p:sp>
          <p:nvSpPr>
            <p:cNvPr id="20" name="ZoneTexte 19"/>
            <p:cNvSpPr txBox="1"/>
            <p:nvPr/>
          </p:nvSpPr>
          <p:spPr>
            <a:xfrm>
              <a:off x="939339" y="3022433"/>
              <a:ext cx="2959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-</a:t>
              </a:r>
              <a:r>
                <a:rPr lang="fr-FR" sz="1400" b="1" dirty="0" smtClean="0"/>
                <a:t>       Si </a:t>
              </a:r>
              <a:r>
                <a:rPr lang="fr-FR" sz="1400" b="1" dirty="0"/>
                <a:t>10 ans sous ESR ou agrément :</a:t>
              </a:r>
              <a:endParaRPr lang="fr-FR" sz="1400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3696404" y="3024073"/>
              <a:ext cx="78692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 smtClean="0"/>
                <a:t>MRV-DSI </a:t>
              </a:r>
              <a:endParaRPr lang="fr-FR" sz="1400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4486233" y="3022092"/>
              <a:ext cx="874729" cy="30777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/>
                <a:t>ARGENT</a:t>
              </a:r>
              <a:endParaRPr lang="fr-FR" sz="1400" b="1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5347104" y="3024074"/>
              <a:ext cx="1810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fr-FR" sz="1400" b="1" dirty="0" smtClean="0"/>
                <a:t>en 2020</a:t>
              </a:r>
              <a:r>
                <a:rPr lang="fr-FR" sz="1400" b="1" dirty="0"/>
                <a:t>.</a:t>
              </a:r>
            </a:p>
          </p:txBody>
        </p:sp>
      </p:grpSp>
      <p:grpSp>
        <p:nvGrpSpPr>
          <p:cNvPr id="52" name="Groupe 51"/>
          <p:cNvGrpSpPr/>
          <p:nvPr/>
        </p:nvGrpSpPr>
        <p:grpSpPr>
          <a:xfrm>
            <a:off x="942105" y="3371133"/>
            <a:ext cx="6707510" cy="312809"/>
            <a:chOff x="942105" y="3362820"/>
            <a:chExt cx="6218093" cy="312809"/>
          </a:xfrm>
        </p:grpSpPr>
        <p:sp>
          <p:nvSpPr>
            <p:cNvPr id="24" name="ZoneTexte 23"/>
            <p:cNvSpPr txBox="1"/>
            <p:nvPr/>
          </p:nvSpPr>
          <p:spPr>
            <a:xfrm>
              <a:off x="942105" y="3365097"/>
              <a:ext cx="2959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-</a:t>
              </a:r>
              <a:r>
                <a:rPr lang="fr-FR" sz="1400" b="1" dirty="0" smtClean="0"/>
                <a:t>       Si 15 </a:t>
              </a:r>
              <a:r>
                <a:rPr lang="fr-FR" sz="1400" b="1" dirty="0"/>
                <a:t>ans sous ESR ou agrément :</a:t>
              </a:r>
              <a:endParaRPr lang="fr-FR" sz="1400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4490677" y="3362820"/>
              <a:ext cx="874729" cy="3077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/>
                <a:t>OR</a:t>
              </a:r>
              <a:endParaRPr lang="fr-FR" sz="1400" b="1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3704729" y="3367852"/>
              <a:ext cx="113052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 smtClean="0"/>
                <a:t>MRV-DSI </a:t>
              </a:r>
              <a:endParaRPr lang="fr-FR" sz="1400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5349871" y="3365815"/>
              <a:ext cx="1810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fr-FR" sz="1400" b="1" dirty="0" smtClean="0"/>
                <a:t>en 2020</a:t>
              </a:r>
              <a:r>
                <a:rPr lang="fr-FR" sz="1400" b="1" dirty="0"/>
                <a:t>.</a:t>
              </a:r>
            </a:p>
          </p:txBody>
        </p:sp>
      </p:grpSp>
      <p:grpSp>
        <p:nvGrpSpPr>
          <p:cNvPr id="53" name="Groupe 52"/>
          <p:cNvGrpSpPr/>
          <p:nvPr/>
        </p:nvGrpSpPr>
        <p:grpSpPr>
          <a:xfrm>
            <a:off x="933797" y="4100325"/>
            <a:ext cx="6715818" cy="318654"/>
            <a:chOff x="933797" y="4100325"/>
            <a:chExt cx="6218092" cy="318654"/>
          </a:xfrm>
        </p:grpSpPr>
        <p:sp>
          <p:nvSpPr>
            <p:cNvPr id="28" name="ZoneTexte 27"/>
            <p:cNvSpPr txBox="1"/>
            <p:nvPr/>
          </p:nvSpPr>
          <p:spPr>
            <a:xfrm>
              <a:off x="933797" y="4100325"/>
              <a:ext cx="2959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-</a:t>
              </a:r>
              <a:r>
                <a:rPr lang="fr-FR" sz="1400" b="1" dirty="0" smtClean="0"/>
                <a:t>       Si </a:t>
              </a:r>
              <a:r>
                <a:rPr lang="fr-FR" sz="1400" b="1" dirty="0"/>
                <a:t>10 ans sous ESR ou agrément :</a:t>
              </a:r>
              <a:endParaRPr lang="fr-FR" sz="1400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3690862" y="4111201"/>
              <a:ext cx="78692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 smtClean="0"/>
                <a:t>MRV-DSI </a:t>
              </a:r>
              <a:endParaRPr lang="fr-FR" sz="1400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4480691" y="4109220"/>
              <a:ext cx="874729" cy="30777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/>
                <a:t>ARGENT</a:t>
              </a:r>
              <a:endParaRPr lang="fr-FR" sz="1400" b="1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5341562" y="4111202"/>
              <a:ext cx="1810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fr-FR" sz="1400" b="1" dirty="0" smtClean="0"/>
                <a:t>en 2020</a:t>
              </a:r>
              <a:r>
                <a:rPr lang="fr-FR" sz="1400" b="1" dirty="0"/>
                <a:t>.</a:t>
              </a:r>
            </a:p>
          </p:txBody>
        </p:sp>
      </p:grpSp>
      <p:grpSp>
        <p:nvGrpSpPr>
          <p:cNvPr id="54" name="Groupe 53"/>
          <p:cNvGrpSpPr/>
          <p:nvPr/>
        </p:nvGrpSpPr>
        <p:grpSpPr>
          <a:xfrm>
            <a:off x="936563" y="4442066"/>
            <a:ext cx="6713052" cy="329004"/>
            <a:chOff x="936563" y="4442066"/>
            <a:chExt cx="6218093" cy="329004"/>
          </a:xfrm>
        </p:grpSpPr>
        <p:sp>
          <p:nvSpPr>
            <p:cNvPr id="32" name="ZoneTexte 31"/>
            <p:cNvSpPr txBox="1"/>
            <p:nvPr/>
          </p:nvSpPr>
          <p:spPr>
            <a:xfrm>
              <a:off x="936563" y="4442066"/>
              <a:ext cx="2959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-</a:t>
              </a:r>
              <a:r>
                <a:rPr lang="fr-FR" sz="1400" b="1" dirty="0" smtClean="0"/>
                <a:t>       Si 15 </a:t>
              </a:r>
              <a:r>
                <a:rPr lang="fr-FR" sz="1400" b="1" dirty="0"/>
                <a:t>ans sous ESR ou agrément :</a:t>
              </a:r>
              <a:endParaRPr lang="fr-FR" sz="1400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4485135" y="4458261"/>
              <a:ext cx="874729" cy="3077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/>
                <a:t>OR</a:t>
              </a:r>
              <a:endParaRPr lang="fr-FR" sz="1400" b="1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3699187" y="4463293"/>
              <a:ext cx="113052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 smtClean="0"/>
                <a:t>MRV-DSI </a:t>
              </a:r>
              <a:endParaRPr lang="fr-FR" sz="1400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5344329" y="4461256"/>
              <a:ext cx="1810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fr-FR" sz="1400" b="1" dirty="0" smtClean="0"/>
                <a:t>en 2020</a:t>
              </a:r>
              <a:r>
                <a:rPr lang="fr-FR" sz="1400" b="1" dirty="0"/>
                <a:t>.</a:t>
              </a: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939336" y="5108500"/>
            <a:ext cx="6710279" cy="312809"/>
            <a:chOff x="939336" y="5042919"/>
            <a:chExt cx="6218093" cy="312809"/>
          </a:xfrm>
        </p:grpSpPr>
        <p:sp>
          <p:nvSpPr>
            <p:cNvPr id="36" name="ZoneTexte 35"/>
            <p:cNvSpPr txBox="1"/>
            <p:nvPr/>
          </p:nvSpPr>
          <p:spPr>
            <a:xfrm>
              <a:off x="939336" y="5043350"/>
              <a:ext cx="2959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-</a:t>
              </a:r>
              <a:r>
                <a:rPr lang="fr-FR" sz="1400" b="1" dirty="0" smtClean="0"/>
                <a:t>       Si 15 </a:t>
              </a:r>
              <a:r>
                <a:rPr lang="fr-FR" sz="1400" b="1" dirty="0"/>
                <a:t>ans sous ESR ou agrément :</a:t>
              </a:r>
              <a:endParaRPr lang="fr-FR" sz="1400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4487908" y="5042919"/>
              <a:ext cx="874729" cy="3077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/>
                <a:t>OR</a:t>
              </a:r>
              <a:endParaRPr lang="fr-FR" sz="1400" b="1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3701960" y="5047951"/>
              <a:ext cx="113052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 smtClean="0"/>
                <a:t>MRV-DSI </a:t>
              </a:r>
              <a:endParaRPr lang="fr-FR" sz="1400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5347102" y="5045914"/>
              <a:ext cx="181032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fr-FR" sz="1400" b="1" dirty="0" smtClean="0"/>
                <a:t>en 2020</a:t>
              </a:r>
              <a:r>
                <a:rPr lang="fr-FR" sz="1400" b="1" dirty="0"/>
                <a:t>.</a:t>
              </a:r>
            </a:p>
          </p:txBody>
        </p:sp>
      </p:grpSp>
      <p:grpSp>
        <p:nvGrpSpPr>
          <p:cNvPr id="56" name="Groupe 55"/>
          <p:cNvGrpSpPr/>
          <p:nvPr/>
        </p:nvGrpSpPr>
        <p:grpSpPr>
          <a:xfrm>
            <a:off x="3552984" y="6202493"/>
            <a:ext cx="3379249" cy="309759"/>
            <a:chOff x="3552984" y="6202493"/>
            <a:chExt cx="3215235" cy="309759"/>
          </a:xfrm>
        </p:grpSpPr>
        <p:sp>
          <p:nvSpPr>
            <p:cNvPr id="5" name="ZoneTexte 4"/>
            <p:cNvSpPr txBox="1"/>
            <p:nvPr/>
          </p:nvSpPr>
          <p:spPr>
            <a:xfrm>
              <a:off x="6014464" y="6204475"/>
              <a:ext cx="7537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smtClean="0"/>
                <a:t>à </a:t>
              </a:r>
              <a:r>
                <a:rPr lang="fr-FR" sz="1400" b="1" dirty="0"/>
                <a:t>10 ans</a:t>
              </a:r>
              <a:endParaRPr lang="fr-FR" sz="1400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3552984" y="6204474"/>
              <a:ext cx="96934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 smtClean="0"/>
                <a:t>-   MRV-DSI </a:t>
              </a:r>
              <a:endParaRPr lang="fr-FR" sz="1400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4489006" y="6202493"/>
              <a:ext cx="874729" cy="30777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/>
                <a:t>ARGENT</a:t>
              </a:r>
              <a:endParaRPr lang="fr-FR" sz="1400" b="1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5349878" y="6204475"/>
              <a:ext cx="7405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fr-FR" sz="1400" b="1" dirty="0" smtClean="0"/>
                <a:t>en 2020</a:t>
              </a:r>
              <a:endParaRPr lang="fr-FR" sz="1400" b="1" dirty="0"/>
            </a:p>
          </p:txBody>
        </p:sp>
      </p:grpSp>
      <p:grpSp>
        <p:nvGrpSpPr>
          <p:cNvPr id="57" name="Groupe 56"/>
          <p:cNvGrpSpPr/>
          <p:nvPr/>
        </p:nvGrpSpPr>
        <p:grpSpPr>
          <a:xfrm>
            <a:off x="6898388" y="6201823"/>
            <a:ext cx="3465603" cy="324741"/>
            <a:chOff x="7138539" y="6190281"/>
            <a:chExt cx="3264088" cy="324741"/>
          </a:xfrm>
        </p:grpSpPr>
        <p:sp>
          <p:nvSpPr>
            <p:cNvPr id="6" name="ZoneTexte 5"/>
            <p:cNvSpPr txBox="1"/>
            <p:nvPr/>
          </p:nvSpPr>
          <p:spPr>
            <a:xfrm>
              <a:off x="9610650" y="6204475"/>
              <a:ext cx="7919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 smtClean="0"/>
                <a:t>à </a:t>
              </a:r>
              <a:r>
                <a:rPr lang="fr-FR" sz="1400" b="1" dirty="0"/>
                <a:t>370 JA.</a:t>
              </a: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138539" y="6207245"/>
              <a:ext cx="969349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r-FR" sz="1400" b="1" dirty="0" smtClean="0"/>
                <a:t>-   MRV-DSI </a:t>
              </a:r>
              <a:endParaRPr lang="fr-FR" sz="1400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8071063" y="6190281"/>
              <a:ext cx="874729" cy="3077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/>
                <a:t>OR</a:t>
              </a:r>
              <a:endParaRPr lang="fr-FR" sz="1400" b="1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8930258" y="6193276"/>
              <a:ext cx="7622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fr-FR" sz="1400" b="1" dirty="0" smtClean="0"/>
                <a:t>en 2023</a:t>
              </a:r>
              <a:endParaRPr lang="fr-FR" sz="1400" b="1" dirty="0"/>
            </a:p>
          </p:txBody>
        </p:sp>
      </p:grpSp>
      <p:grpSp>
        <p:nvGrpSpPr>
          <p:cNvPr id="72" name="Groupe 71"/>
          <p:cNvGrpSpPr/>
          <p:nvPr/>
        </p:nvGrpSpPr>
        <p:grpSpPr>
          <a:xfrm>
            <a:off x="933796" y="2668642"/>
            <a:ext cx="6715819" cy="312227"/>
            <a:chOff x="933796" y="2668642"/>
            <a:chExt cx="6220867" cy="312227"/>
          </a:xfrm>
        </p:grpSpPr>
        <p:grpSp>
          <p:nvGrpSpPr>
            <p:cNvPr id="50" name="Groupe 49"/>
            <p:cNvGrpSpPr/>
            <p:nvPr/>
          </p:nvGrpSpPr>
          <p:grpSpPr>
            <a:xfrm>
              <a:off x="3701946" y="2673091"/>
              <a:ext cx="3452717" cy="307778"/>
              <a:chOff x="3701946" y="2664778"/>
              <a:chExt cx="3452717" cy="307778"/>
            </a:xfrm>
          </p:grpSpPr>
          <p:sp>
            <p:nvSpPr>
              <p:cNvPr id="16" name="ZoneTexte 15"/>
              <p:cNvSpPr txBox="1"/>
              <p:nvPr/>
            </p:nvSpPr>
            <p:spPr>
              <a:xfrm>
                <a:off x="5344336" y="2664778"/>
                <a:ext cx="181032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fr-FR" sz="1400" b="1" dirty="0"/>
                  <a:t>e</a:t>
                </a:r>
                <a:r>
                  <a:rPr lang="fr-FR" sz="1400" b="1" dirty="0" smtClean="0"/>
                  <a:t>n 2020</a:t>
                </a:r>
                <a:r>
                  <a:rPr lang="fr-FR" sz="1400" b="1" dirty="0"/>
                  <a:t>.</a:t>
                </a:r>
              </a:p>
            </p:txBody>
          </p:sp>
          <p:sp>
            <p:nvSpPr>
              <p:cNvPr id="17" name="ZoneTexte 16"/>
              <p:cNvSpPr txBox="1"/>
              <p:nvPr/>
            </p:nvSpPr>
            <p:spPr>
              <a:xfrm>
                <a:off x="4487910" y="2664779"/>
                <a:ext cx="874728" cy="307777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fr-FR" sz="1400" b="1" dirty="0" smtClean="0"/>
                  <a:t>BRONZE</a:t>
                </a:r>
                <a:endParaRPr lang="fr-FR" sz="1400" b="1" dirty="0"/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3701946" y="2664779"/>
                <a:ext cx="786927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fr-FR" sz="1400" b="1" dirty="0" smtClean="0"/>
                  <a:t>MRV-DSI </a:t>
                </a:r>
                <a:endParaRPr lang="fr-FR" sz="1400" dirty="0"/>
              </a:p>
            </p:txBody>
          </p:sp>
        </p:grpSp>
        <p:sp>
          <p:nvSpPr>
            <p:cNvPr id="58" name="ZoneTexte 57"/>
            <p:cNvSpPr txBox="1"/>
            <p:nvPr/>
          </p:nvSpPr>
          <p:spPr>
            <a:xfrm>
              <a:off x="933796" y="2668642"/>
              <a:ext cx="29593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-</a:t>
              </a:r>
              <a:r>
                <a:rPr lang="fr-FR" sz="1400" b="1" dirty="0" smtClean="0"/>
                <a:t>       Si </a:t>
              </a:r>
              <a:r>
                <a:rPr lang="fr-FR" sz="1400" b="1" dirty="0" smtClean="0"/>
                <a:t>3 </a:t>
              </a:r>
              <a:r>
                <a:rPr lang="fr-FR" sz="1400" b="1" dirty="0"/>
                <a:t>ans sous ESR ou agrément </a:t>
              </a:r>
              <a:r>
                <a:rPr lang="fr-FR" sz="1400" b="1" dirty="0" smtClean="0"/>
                <a:t>  :</a:t>
              </a:r>
              <a:endParaRPr lang="fr-FR" sz="1400" dirty="0"/>
            </a:p>
          </p:txBody>
        </p:sp>
      </p:grpSp>
      <p:sp>
        <p:nvSpPr>
          <p:cNvPr id="46" name="ZoneTexte 45"/>
          <p:cNvSpPr txBox="1"/>
          <p:nvPr/>
        </p:nvSpPr>
        <p:spPr>
          <a:xfrm>
            <a:off x="5062917" y="570020"/>
            <a:ext cx="2438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CRITÈRE JOURS </a:t>
            </a:r>
            <a:r>
              <a:rPr lang="fr-FR" sz="1400" b="1" u="sng" dirty="0" smtClean="0"/>
              <a:t>D’ACTIVITÉS</a:t>
            </a:r>
            <a:r>
              <a:rPr lang="fr-FR" sz="1400" b="1" u="sng" dirty="0" smtClean="0"/>
              <a:t> </a:t>
            </a:r>
            <a:endParaRPr lang="fr-FR" sz="1400" b="1" u="sng" dirty="0"/>
          </a:p>
        </p:txBody>
      </p:sp>
      <p:sp>
        <p:nvSpPr>
          <p:cNvPr id="61" name="ZoneTexte 60"/>
          <p:cNvSpPr txBox="1"/>
          <p:nvPr/>
        </p:nvSpPr>
        <p:spPr>
          <a:xfrm>
            <a:off x="3621206" y="2108088"/>
            <a:ext cx="4419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/>
              <a:t>CRITÈRE ANCIENNETÉ SOUS CONTRAT ESR ou </a:t>
            </a:r>
            <a:r>
              <a:rPr lang="fr-FR" sz="1400" b="1" u="sng" dirty="0" smtClean="0"/>
              <a:t>AGRÉMENT</a:t>
            </a:r>
            <a:r>
              <a:rPr lang="fr-FR" sz="1400" b="1" u="sng" dirty="0" smtClean="0"/>
              <a:t> </a:t>
            </a:r>
            <a:endParaRPr lang="fr-FR" sz="1400" b="1" u="sng" dirty="0"/>
          </a:p>
        </p:txBody>
      </p:sp>
      <p:sp>
        <p:nvSpPr>
          <p:cNvPr id="64" name="ZoneTexte 63"/>
          <p:cNvSpPr txBox="1"/>
          <p:nvPr/>
        </p:nvSpPr>
        <p:spPr>
          <a:xfrm>
            <a:off x="4817076" y="5820961"/>
            <a:ext cx="2027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/>
              <a:t>CAS CONCRET POSSIBLE </a:t>
            </a:r>
            <a:endParaRPr lang="fr-FR" sz="1400" b="1" u="sng" dirty="0"/>
          </a:p>
        </p:txBody>
      </p:sp>
      <p:sp>
        <p:nvSpPr>
          <p:cNvPr id="66" name="ZoneTexte 65"/>
          <p:cNvSpPr txBox="1"/>
          <p:nvPr/>
        </p:nvSpPr>
        <p:spPr>
          <a:xfrm>
            <a:off x="485849" y="2399883"/>
            <a:ext cx="3677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sz="1400" b="1" u="sng" dirty="0"/>
              <a:t>Aucun échelon détenu au 31/12/2019</a:t>
            </a:r>
            <a:r>
              <a:rPr lang="fr-FR" sz="1400" b="1" dirty="0"/>
              <a:t> :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486593" y="3804336"/>
            <a:ext cx="390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/>
              <a:t>Titulaire </a:t>
            </a:r>
            <a:r>
              <a:rPr lang="fr-FR" sz="1400" b="1" u="sng" dirty="0"/>
              <a:t>MSMV bronze </a:t>
            </a:r>
            <a:r>
              <a:rPr lang="fr-FR" sz="1400" b="1" u="sng" dirty="0" smtClean="0"/>
              <a:t>avant le 04/07/2019</a:t>
            </a:r>
            <a:r>
              <a:rPr lang="fr-FR" sz="1400" b="1" dirty="0" smtClean="0"/>
              <a:t> :</a:t>
            </a:r>
            <a:endParaRPr lang="fr-FR" sz="1400" b="1" dirty="0"/>
          </a:p>
        </p:txBody>
      </p:sp>
      <p:sp>
        <p:nvSpPr>
          <p:cNvPr id="68" name="ZoneTexte 67"/>
          <p:cNvSpPr txBox="1"/>
          <p:nvPr/>
        </p:nvSpPr>
        <p:spPr>
          <a:xfrm>
            <a:off x="489593" y="4827794"/>
            <a:ext cx="2398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/>
              <a:t>Titulaire </a:t>
            </a:r>
            <a:r>
              <a:rPr lang="fr-FR" sz="1400" b="1" u="sng" dirty="0"/>
              <a:t>MSMV argent</a:t>
            </a:r>
            <a:r>
              <a:rPr lang="fr-FR" sz="1400" b="1" dirty="0"/>
              <a:t> </a:t>
            </a:r>
            <a:r>
              <a:rPr lang="fr-FR" sz="1400" b="1" dirty="0" smtClean="0"/>
              <a:t>:</a:t>
            </a:r>
            <a:endParaRPr lang="fr-FR" sz="1400" b="1" dirty="0"/>
          </a:p>
        </p:txBody>
      </p:sp>
      <p:sp>
        <p:nvSpPr>
          <p:cNvPr id="69" name="ZoneTexte 68"/>
          <p:cNvSpPr txBox="1"/>
          <p:nvPr/>
        </p:nvSpPr>
        <p:spPr>
          <a:xfrm>
            <a:off x="489105" y="5494690"/>
            <a:ext cx="19677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/>
              <a:t>Titulaire </a:t>
            </a:r>
            <a:r>
              <a:rPr lang="fr-FR" sz="1400" b="1" u="sng" dirty="0"/>
              <a:t>MSMV or</a:t>
            </a:r>
            <a:r>
              <a:rPr lang="fr-FR" sz="1400" b="1" dirty="0"/>
              <a:t> </a:t>
            </a:r>
            <a:r>
              <a:rPr lang="fr-FR" sz="1400" b="1" dirty="0" smtClean="0"/>
              <a:t>:</a:t>
            </a:r>
            <a:r>
              <a:rPr lang="fr-FR" sz="1400" b="1" dirty="0"/>
              <a:t> 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2269365" y="5490032"/>
            <a:ext cx="2894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 n’est </a:t>
            </a:r>
            <a:r>
              <a:rPr lang="fr-FR" sz="1400" b="1" dirty="0"/>
              <a:t>plus </a:t>
            </a:r>
            <a:r>
              <a:rPr lang="fr-FR" sz="1400" b="1" dirty="0" smtClean="0"/>
              <a:t>éligible MRV-DSI.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260913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4" grpId="0"/>
      <p:bldP spid="66" grpId="0"/>
      <p:bldP spid="67" grpId="0"/>
      <p:bldP spid="68" grpId="0"/>
      <p:bldP spid="69" grpId="0"/>
      <p:bldP spid="7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555</Words>
  <Application>Microsoft Office PowerPoint</Application>
  <PresentationFormat>Grand écran</PresentationFormat>
  <Paragraphs>74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Médaille des réservistes volontaires de défense  et de sécurité intérieure (MRV-DSI)</vt:lpstr>
      <vt:lpstr>Exemples</vt:lpstr>
    </vt:vector>
  </TitlesOfParts>
  <Company>Ministère des Armées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Médaille des réservistes volontaires de défense et de sécurité intérieure (MRVDSI)</dc:title>
  <dc:creator>GOUGRY Pierre MAJ</dc:creator>
  <cp:lastModifiedBy>BORNET Laurent ADJ ADM PRI 1C</cp:lastModifiedBy>
  <cp:revision>91</cp:revision>
  <cp:lastPrinted>2019-10-03T12:14:53Z</cp:lastPrinted>
  <dcterms:created xsi:type="dcterms:W3CDTF">2019-09-30T15:48:55Z</dcterms:created>
  <dcterms:modified xsi:type="dcterms:W3CDTF">2021-06-07T13:00:38Z</dcterms:modified>
</cp:coreProperties>
</file>